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45" autoAdjust="0"/>
  </p:normalViewPr>
  <p:slideViewPr>
    <p:cSldViewPr>
      <p:cViewPr varScale="1">
        <p:scale>
          <a:sx n="94" d="100"/>
          <a:sy n="94" d="100"/>
        </p:scale>
        <p:origin x="2520"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3/18/22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Hello everyone, and thank you so much for having us at this year’s 2022 DSPS Competition. We are with Boise State University, this is Steven Kim, TJ Zhang, and Amanda Mullins. We are here to present our findings from our ‘Pavement Defects Detection Based on Yolov5 and Generative Adversarial Network’.</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Then for the generative adversarial network. First, what is GAN? It is a class of machine learning frameworks. It contains two neural networks, we called generator and discriminator. As we can see from its name, the generator is used to produce fake road  images. And then the fake images and real images would mixed together and put in the discriminator. And discriminator is used to tell if the image is fake or real. AS you can imagine, it is a battle between the generator and discriminator. The generator would try his best to produce images as real as possible while the discriminator would try his best to discrete the fake and real images as accurate as possible. Then, finally, when it reaches some point, like the error is smaller than what we set. Finally , we can get the real-like images from the generator.</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Both of the generator and discriminator are consisted of deep neural network. The generator has three hidden layers and the node is 128, 256, 512 separately, between the hidden layer the activation function was </a:t>
            </a:r>
            <a:r>
              <a:rPr lang="en-US" sz="800" dirty="0" err="1">
                <a:latin typeface="Arial" panose="020B0604020202020204" pitchFamily="34" charset="0"/>
                <a:cs typeface="Arial" panose="020B0604020202020204" pitchFamily="34" charset="0"/>
              </a:rPr>
              <a:t>leakyRelu</a:t>
            </a:r>
            <a:r>
              <a:rPr lang="en-US" sz="800" dirty="0">
                <a:latin typeface="Arial" panose="020B0604020202020204" pitchFamily="34" charset="0"/>
                <a:cs typeface="Arial" panose="020B0604020202020204" pitchFamily="34" charset="0"/>
              </a:rPr>
              <a:t> while at the end of the network, the activation function is Tanh. For the discriminator, it has three hidden layers also, the node is 512,256,256, and the output is one node, as real or fake. And then the actual class of the image will be compared with the result from the discriminator. The comparison will be used to update the parameters in discriminator and generator.</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And then, in this work, 100 images were produced from the GAN to enlarge the amount of the dataset. Depends on the ratio of the given training and tuning data, we divided 100 images into 80 and 20.</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result is evaluated by F1 score. The F1 metric weights recall and precision equivalently, acting as a good retrieval algorithm, maximizing both precision and recall simultaneously.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Wingdings" panose="05000000000000000000" pitchFamily="2" charset="2"/>
              <a:buNone/>
              <a:tabLst/>
              <a:defRPr/>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overview of our presentation can be seen here. We will discuss a brief background of pavement distress detection, the data of this project, the methodology, results, then conclude with a brief summary.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*Pavement Distresses*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There are several different pavement distresses, such as various </a:t>
            </a:r>
            <a:r>
              <a:rPr lang="en-US" sz="800" dirty="0" err="1">
                <a:latin typeface="Arial" panose="020B0604020202020204" pitchFamily="34" charset="0"/>
                <a:cs typeface="Arial" panose="020B0604020202020204" pitchFamily="34" charset="0"/>
              </a:rPr>
              <a:t>cracks,patching</a:t>
            </a:r>
            <a:r>
              <a:rPr lang="en-US" sz="800" dirty="0">
                <a:latin typeface="Arial" panose="020B0604020202020204" pitchFamily="34" charset="0"/>
                <a:cs typeface="Arial" panose="020B0604020202020204" pitchFamily="34" charset="0"/>
              </a:rPr>
              <a:t>, ceiling </a:t>
            </a:r>
            <a:r>
              <a:rPr lang="en-US" sz="800" dirty="0" err="1">
                <a:latin typeface="Arial" panose="020B0604020202020204" pitchFamily="34" charset="0"/>
                <a:cs typeface="Arial" panose="020B0604020202020204" pitchFamily="34" charset="0"/>
              </a:rPr>
              <a:t>ect</a:t>
            </a:r>
            <a:r>
              <a:rPr lang="en-US" sz="800" dirty="0">
                <a:latin typeface="Arial" panose="020B0604020202020204" pitchFamily="34" charset="0"/>
                <a:cs typeface="Arial" panose="020B0604020202020204" pitchFamily="34" charset="0"/>
              </a:rPr>
              <a:t>., that occur over the course of a pavement’s service life and can negatively impact the performance and longevity of the structure lifespan. These distresses can occur as a result of loading, environmental conditions, chemicals, and materials used.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*Prevention and identification*</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traditional method to get the number and distribution of defects is counting manually by engineers. However,  this method is time consuming, labor intensive and also sometimes dangerous, affecting the traffic.</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Improving the accuracy and efficiency of this process is currently a hot topic for civil engineering research.  The main methods to detect deterioration in roads can be divided into three categories.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is conventional methods, like threshold segmentation, edge detection and minimal path selection algorithms are computationally efficient, but perform poorly in terms of robustness, as it easily fails when it encounters illumination changes or irregular shaped defects.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second is Machine learning methods, such as support vector machines and random forest can achieve better accuracy than conventional methods when facing new situations during road inspection. However, feature engineering, which heavily depends on the engineer's knowledge, may limit the overall performance.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data is from the organizers of DSPS22, and are collected from three cities,  Kansas city, Jefferson city, Columbia in Missouri.  It contains 7 main distress types we have mentioned in the introduction part, including 4 kinds of cracks, manhole, sealing and patching. And the data was released by the DSPS through three times.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release contains 211 images for training and 52 images for validation and all the images have been annotated by the sponsor. The second release contains 112 images for training and 28 images for tuning, but these images are not annotated. It was finally annotated by our team members. Thus, the logic in annotating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The third release contains 23 images for testing. </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However, as we can see, there are two limits on the provided dataset. The first is the amount. The total training dataset only contains 323 images which is quite small when using the deep learning model. the  other limit is test data. The distresses in test data is not evenly distributed. It will cause an unbalanced problem. For example, manhole is the main distress in the test data. That means if I change the model’s preference to manhole. We will finally got a good model for this task although it may not fit well for other upcoming images.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Let me introduce our work. Firstly, our goal is to improve the accuracy of YOLOv5 when it targets the objects in the top-down view images. Because it is a data-centric competition, the model can not be changed. So The red part is our main contribute including image preprocessing, generative adversarial network and annotation.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First, the pavement images were processed by image preprocessing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Then, the given images would be used as an input to the GAN (generative adversarial network), to produce fake images. The produced images and real images would be combined together as the input of the YOLOv5 model to detect the distress on the pavement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Why we try to use these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It is Based on the competition's data-centric statistics idea. The conference asked us mainly focus on the data cleaning, annotation and augmentation.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For the data cleaning part, due to the amount of images being quite low, we try to use the image preprocess method to denoise the images. Three methods  including Gaussian Filter, Histogram equalization and Normalization were used in the work. For the annotation part, our solution is to increase the bias to improve the YOLOv5’s robustness. For the augmentation part, we introduce the generative adversarial network to increase the amount of the images as lack of image is always been a problem in deep learning models.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For the image preprocess, as we know, Raw pavement images are negatively impacted by pulse interference that creates ‘noise’ for the model, which distracts it from the actual crack area on the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order to mitigate or ‘denoise’ this occurrence, a Gaussian filter is applied to the images. Gaussian filter is using a gaussian kernel to apply on each pixel and get a new value. Through this way, the image would be more smooth, and some noise would be removed.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addition to this, histogram equalization is used to enhance the defects illustrated in the image to make it more recognizable to the model, As we can see from the image. this method usually increases the global contrast, especially the  pavement image is represented by a narrow range of intensity values.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Finally, image normalization is used to the image, that is, make the whole image mean equals to zero. We calculate the mean of the all pixels in the image and then for each pixel, subtract the mean value. Using this method, the majority of the normal part would be removed and only the distresses would stay. Thus, this is a good way to remove the noise.</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20C5C32-192D-46F2-A97A-F3F4BFA12AD5}"/>
              </a:ext>
            </a:extLst>
          </p:cNvPr>
          <p:cNvPicPr>
            <a:picLocks noChangeAspect="1"/>
          </p:cNvPicPr>
          <p:nvPr/>
        </p:nvPicPr>
        <p:blipFill>
          <a:blip r:embed="rId3"/>
          <a:stretch>
            <a:fillRect/>
          </a:stretch>
        </p:blipFill>
        <p:spPr>
          <a:xfrm>
            <a:off x="2712885" y="4114801"/>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3123205" y="2133601"/>
            <a:ext cx="2836630" cy="19812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4"/>
          <a:stretch>
            <a:fillRect/>
          </a:stretch>
        </p:blipFill>
        <p:spPr>
          <a:xfrm>
            <a:off x="381000" y="2133600"/>
            <a:ext cx="2464399" cy="3245567"/>
          </a:xfrm>
          <a:prstGeom prst="rect">
            <a:avLst/>
          </a:prstGeom>
        </p:spPr>
      </p:pic>
      <p:pic>
        <p:nvPicPr>
          <p:cNvPr id="40" name="Picture 39">
            <a:extLst>
              <a:ext uri="{FF2B5EF4-FFF2-40B4-BE49-F238E27FC236}">
                <a16:creationId xmlns:a16="http://schemas.microsoft.com/office/drawing/2014/main" id="{69F39A2F-FC33-4069-938A-2E6DB4CCC98B}"/>
              </a:ext>
            </a:extLst>
          </p:cNvPr>
          <p:cNvPicPr>
            <a:picLocks noChangeAspect="1"/>
          </p:cNvPicPr>
          <p:nvPr/>
        </p:nvPicPr>
        <p:blipFill>
          <a:blip r:embed="rId5"/>
          <a:stretch>
            <a:fillRect/>
          </a:stretch>
        </p:blipFill>
        <p:spPr>
          <a:xfrm>
            <a:off x="6237641" y="2125532"/>
            <a:ext cx="2438400" cy="3211327"/>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1"/>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2"/>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3"/>
          <a:stretch>
            <a:fillRect/>
          </a:stretch>
        </p:blipFill>
        <p:spPr>
          <a:xfrm>
            <a:off x="6213155" y="2455085"/>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492596" y="3803931"/>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0" y="44196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46866" y="3320324"/>
            <a:ext cx="2674800" cy="2774476"/>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take about ** hours to run the GAN and ** images were produced during this process. Finally, 100 images were chosen to use in the YOLOv5 model</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972700"/>
            <a:ext cx="2362199" cy="2362199"/>
          </a:xfrm>
          <a:prstGeom prst="rect">
            <a:avLst/>
          </a:prstGeom>
        </p:spPr>
      </p:pic>
      <p:pic>
        <p:nvPicPr>
          <p:cNvPr id="40" name="Picture 39">
            <a:extLst>
              <a:ext uri="{FF2B5EF4-FFF2-40B4-BE49-F238E27FC236}">
                <a16:creationId xmlns:a16="http://schemas.microsoft.com/office/drawing/2014/main" id="{A02E039A-9780-DB48-9368-51E781651A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5791200" y="1972700"/>
            <a:ext cx="2362200" cy="2362200"/>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20101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21808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5">
            <a:extLst>
              <a:ext uri="{28A0092B-C50C-407E-A947-70E740481C1C}">
                <a14:useLocalDpi xmlns:a14="http://schemas.microsoft.com/office/drawing/2010/main" val="0"/>
              </a:ext>
            </a:extLst>
          </a:blip>
          <a:srcRect r="79830" b="49725"/>
          <a:stretch/>
        </p:blipFill>
        <p:spPr>
          <a:xfrm>
            <a:off x="609600" y="19812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6069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6069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6104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46" name="Content Placeholder 2">
            <a:extLst>
              <a:ext uri="{FF2B5EF4-FFF2-40B4-BE49-F238E27FC236}">
                <a16:creationId xmlns:a16="http://schemas.microsoft.com/office/drawing/2014/main" id="{0B513BCC-6CB3-3545-9FDE-F08C05247AC8}"/>
              </a:ext>
            </a:extLst>
          </p:cNvPr>
          <p:cNvSpPr>
            <a:spLocks noGrp="1"/>
          </p:cNvSpPr>
          <p:nvPr>
            <p:ph idx="1"/>
          </p:nvPr>
        </p:nvSpPr>
        <p:spPr>
          <a:xfrm>
            <a:off x="609600" y="5105400"/>
            <a:ext cx="7543800" cy="1166302"/>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357" y="2159536"/>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578164" y="1676400"/>
            <a:ext cx="4220194"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81601" y="2009633"/>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666844" y="5078557"/>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545540" y="2009633"/>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90000" y="5078557"/>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fontScale="70000" lnSpcReduction="20000"/>
          </a:bodyPr>
          <a:lstStyle/>
          <a:p>
            <a:pPr>
              <a:buFont typeface="Wingdings" pitchFamily="2" charset="2"/>
              <a:buChar char="Ø"/>
            </a:pPr>
            <a:r>
              <a:rPr lang="en-US" dirty="0"/>
              <a:t>1.There are some improvements we could do in our work. The neural network of the generator and discriminator is a linear neural network, the convolutional neural network would be more suitable for images generating. </a:t>
            </a:r>
          </a:p>
          <a:p>
            <a:pPr>
              <a:buFont typeface="Wingdings" pitchFamily="2" charset="2"/>
              <a:buChar char="Ø"/>
            </a:pPr>
            <a:endParaRPr lang="en-US" dirty="0"/>
          </a:p>
          <a:p>
            <a:pPr>
              <a:buFont typeface="Wingdings" pitchFamily="2" charset="2"/>
              <a:buChar char="Ø"/>
            </a:pPr>
            <a:r>
              <a:rPr lang="en-US" dirty="0"/>
              <a:t>2.The amount of dataset should be improved, because deep neural network depends a lot on the quality and quantity of data.</a:t>
            </a: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685800" y="1981200"/>
            <a:ext cx="7924800" cy="3690588"/>
          </a:xfrm>
          <a:solidFill>
            <a:schemeClr val="accent3">
              <a:lumMod val="20000"/>
              <a:lumOff val="80000"/>
            </a:schemeClr>
          </a:solidFill>
          <a:ln>
            <a:solidFill>
              <a:schemeClr val="tx2">
                <a:lumMod val="40000"/>
                <a:lumOff val="60000"/>
              </a:schemeClr>
            </a:solidFill>
          </a:ln>
        </p:spPr>
        <p:txBody>
          <a:bodyPr>
            <a:normAutofit/>
          </a:bodyPr>
          <a:lstStyle/>
          <a:p>
            <a:pPr>
              <a:buFont typeface="Wingdings" pitchFamily="2" charset="2"/>
              <a:buChar char="Ø"/>
            </a:pPr>
            <a:r>
              <a:rPr lang="en-US" sz="1400" b="1" dirty="0">
                <a:latin typeface="Arial" panose="020B0604020202020204" pitchFamily="34" charset="0"/>
                <a:cs typeface="Arial" panose="020B0604020202020204" pitchFamily="34" charset="0"/>
              </a:rPr>
              <a:t>From: </a:t>
            </a:r>
            <a:r>
              <a:rPr lang="en-US" sz="1400" dirty="0">
                <a:latin typeface="Arial" panose="020B0604020202020204" pitchFamily="34" charset="0"/>
                <a:cs typeface="Arial" panose="020B0604020202020204" pitchFamily="34" charset="0"/>
              </a:rPr>
              <a:t>Organizers of DSPS22 (Kansas city, Jefferson city, Columbia, Missouri)</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Distress: </a:t>
            </a:r>
            <a:r>
              <a:rPr lang="en-US" sz="1400" dirty="0">
                <a:latin typeface="Arial" panose="020B0604020202020204" pitchFamily="34" charset="0"/>
                <a:cs typeface="Arial" panose="020B0604020202020204" pitchFamily="34" charset="0"/>
              </a:rPr>
              <a:t>7 main distress types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Resolution: </a:t>
            </a:r>
            <a:r>
              <a:rPr lang="en-US" sz="1400" dirty="0">
                <a:latin typeface="Arial" panose="020B0604020202020204" pitchFamily="34" charset="0"/>
                <a:cs typeface="Arial" panose="020B0604020202020204" pitchFamily="34" charset="0"/>
              </a:rPr>
              <a:t>2011×1014 pixels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Annotation: </a:t>
            </a:r>
            <a:r>
              <a:rPr lang="en-US" sz="1400" dirty="0">
                <a:latin typeface="Arial" panose="020B0604020202020204" pitchFamily="34" charset="0"/>
                <a:cs typeface="Arial" panose="020B0604020202020204" pitchFamily="34" charset="0"/>
              </a:rPr>
              <a:t>The second release data was annotated by our team members while the first release was annotated by Sponsor.</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Limits: 1. </a:t>
            </a:r>
            <a:r>
              <a:rPr lang="en-US" sz="1400" dirty="0">
                <a:latin typeface="Arial" panose="020B0604020202020204" pitchFamily="34" charset="0"/>
                <a:cs typeface="Arial" panose="020B0604020202020204" pitchFamily="34" charset="0"/>
              </a:rPr>
              <a:t>The amount of training and validation data is small for a deep learning model.</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2. The test data is fixed</a:t>
            </a:r>
          </a:p>
          <a:p>
            <a:pPr marL="0" inden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672253"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3318681" y="395718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211</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610952" y="3962400"/>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52</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3306864" y="486441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112</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610952" y="4844534"/>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73637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10001"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84973" y="4572000"/>
            <a:ext cx="7269261" cy="1627323"/>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2"/>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200401"/>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1B3D6D"/>
          </a:solidFill>
          <a:ln>
            <a:solidFill>
              <a:schemeClr val="tx2"/>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522349" y="445309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41172" y="4792637"/>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39990"/>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367760"/>
            <a:ext cx="1604682" cy="153313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62351" cy="369332"/>
          </a:xfrm>
          <a:prstGeom prst="rect">
            <a:avLst/>
          </a:prstGeom>
          <a:noFill/>
        </p:spPr>
        <p:txBody>
          <a:bodyPr wrap="none" rtlCol="0">
            <a:spAutoFit/>
          </a:bodyPr>
          <a:lstStyle/>
          <a:p>
            <a:r>
              <a:rPr lang="en-US" dirty="0"/>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127593</TotalTime>
  <Words>2746</Words>
  <Application>Microsoft Macintosh PowerPoint</Application>
  <PresentationFormat>On-screen Show (4:3)</PresentationFormat>
  <Paragraphs>238</Paragraphs>
  <Slides>20</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Gotham-Book</vt:lpstr>
      <vt:lpstr>Gotham-Medium</vt:lpstr>
      <vt:lpstr>微软雅黑</vt:lpstr>
      <vt:lpstr>Arial</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Conclusion</vt:lpstr>
      <vt:lpstr>Future</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496</cp:revision>
  <dcterms:created xsi:type="dcterms:W3CDTF">2015-02-18T20:10:19Z</dcterms:created>
  <dcterms:modified xsi:type="dcterms:W3CDTF">2022-03-19T15:37:25Z</dcterms:modified>
</cp:coreProperties>
</file>